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4" r:id="rId5"/>
    <p:sldId id="265" r:id="rId6"/>
    <p:sldId id="266" r:id="rId7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B4771E"/>
    <a:srgbClr val="787D79"/>
    <a:srgbClr val="AF711A"/>
    <a:srgbClr val="588E00"/>
    <a:srgbClr val="003635"/>
    <a:srgbClr val="5DD5FF"/>
    <a:srgbClr val="00217E"/>
    <a:srgbClr val="600000"/>
    <a:srgbClr val="FF82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23" autoAdjust="0"/>
  </p:normalViewPr>
  <p:slideViewPr>
    <p:cSldViewPr snapToGrid="0">
      <p:cViewPr varScale="1">
        <p:scale>
          <a:sx n="135" d="100"/>
          <a:sy n="135" d="100"/>
        </p:scale>
        <p:origin x="240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29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90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0550" y="287589"/>
            <a:ext cx="7860888" cy="1482217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928" y="3904635"/>
            <a:ext cx="7846143" cy="678426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98975"/>
            <a:ext cx="8259098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5" y="1415845"/>
            <a:ext cx="8244349" cy="3333136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233" y="436035"/>
            <a:ext cx="6751111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2543" y="1209368"/>
            <a:ext cx="6776884" cy="3508626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7" y="146280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11273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83670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11273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83670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1F5A3-3E3B-41EE-9AA6-795177B9C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7957" y="1465993"/>
            <a:ext cx="6378679" cy="175431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o-RO" i="1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„Justiție în Pandemie”</a:t>
            </a:r>
          </a:p>
          <a:p>
            <a:pPr marL="0" indent="0" algn="ctr">
              <a:buNone/>
            </a:pPr>
            <a:r>
              <a:rPr lang="ro-RO" i="1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Proiect de Lege privind unele măsuri în domeniul justiției în contextul pandemiei de COVID-19</a:t>
            </a:r>
            <a:endParaRPr lang="en-US" i="1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en-US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27B9BF-FE17-4C65-A577-C6DD42E645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3" y="0"/>
            <a:ext cx="142460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7000"/>
    </mc:Choice>
    <mc:Fallback xmlns="">
      <p:transition spd="slow" advTm="7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48" y="2608620"/>
            <a:ext cx="8391175" cy="1771994"/>
          </a:xfrm>
        </p:spPr>
        <p:txBody>
          <a:bodyPr>
            <a:normAutofit fontScale="25000" lnSpcReduction="20000"/>
          </a:bodyPr>
          <a:lstStyle/>
          <a:p>
            <a:pPr lvl="0" algn="just"/>
            <a:r>
              <a:rPr lang="ro-RO" sz="7200" dirty="0"/>
              <a:t>Reglementarea, în domeniul justiției, a unor măsuri specifice, temporare, care să permită asigurarea unei protecții adecvate împotriva îmbolnăvirii cu </a:t>
            </a:r>
            <a:r>
              <a:rPr lang="ro-RO" sz="7200" dirty="0" err="1"/>
              <a:t>coronavirusul</a:t>
            </a:r>
            <a:r>
              <a:rPr lang="ro-RO" sz="7200" dirty="0"/>
              <a:t> SARS-CoV-2 în contextul activităților judiciare, dar și continuarea, în condiții optime, a activității de înfăptuire a justiției și de desfășurare a activității profesiilor din sistemul judiciar.</a:t>
            </a:r>
            <a:endParaRPr lang="en-US" sz="7200" dirty="0"/>
          </a:p>
          <a:p>
            <a:pPr marL="0" indent="0">
              <a:buNone/>
            </a:pPr>
            <a:endParaRPr lang="en-US" sz="18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E7AF16-F239-4A02-8B1F-0DC5352A7E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1" y="-1"/>
            <a:ext cx="1424609" cy="4572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416C229-DBAC-46F3-B622-3667D53CDD16}"/>
              </a:ext>
            </a:extLst>
          </p:cNvPr>
          <p:cNvSpPr txBox="1"/>
          <p:nvPr/>
        </p:nvSpPr>
        <p:spPr>
          <a:xfrm>
            <a:off x="1390035" y="1895165"/>
            <a:ext cx="6363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Obiectivele proiectului de Lege</a:t>
            </a:r>
            <a:endParaRPr lang="en-US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7000"/>
    </mc:Choice>
    <mc:Fallback xmlns="">
      <p:transition spd="slow" advTm="7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841" y="2608620"/>
            <a:ext cx="7938319" cy="21864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/>
              <a:t>	</a:t>
            </a:r>
            <a:r>
              <a:rPr lang="ro-RO" sz="1800"/>
              <a:t>În materie </a:t>
            </a:r>
            <a:r>
              <a:rPr lang="ro-RO" sz="1800" b="1"/>
              <a:t>procesual-civilă</a:t>
            </a:r>
            <a:endParaRPr lang="en-US" sz="1800" b="1"/>
          </a:p>
          <a:p>
            <a:pPr marL="0" indent="0" algn="just">
              <a:buNone/>
            </a:pPr>
            <a:endParaRPr lang="en-US" sz="1800"/>
          </a:p>
          <a:p>
            <a:pPr lvl="0" algn="just"/>
            <a:r>
              <a:rPr lang="ro-RO" sz="1800"/>
              <a:t>desfășurarea ședințelor de judecată prin mijloace de telecomunicație audio-vizuală;</a:t>
            </a:r>
            <a:endParaRPr lang="en-US" sz="1800"/>
          </a:p>
          <a:p>
            <a:pPr lvl="0" algn="just"/>
            <a:r>
              <a:rPr lang="en-US" sz="1800"/>
              <a:t>organizarea ședințelor de judecată;</a:t>
            </a:r>
          </a:p>
          <a:p>
            <a:pPr lvl="0" algn="just"/>
            <a:r>
              <a:rPr lang="en-US" sz="1800"/>
              <a:t>comunicarea actelor de procedură.</a:t>
            </a:r>
          </a:p>
          <a:p>
            <a:pPr marL="0" indent="0">
              <a:buNone/>
            </a:pPr>
            <a:endParaRPr lang="en-US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0601FA-9937-4722-B3EA-BE081CD8F4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3" y="-1"/>
            <a:ext cx="1424609" cy="4572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CE72E32-1162-4B08-BDCA-B613931CB871}"/>
              </a:ext>
            </a:extLst>
          </p:cNvPr>
          <p:cNvSpPr txBox="1"/>
          <p:nvPr/>
        </p:nvSpPr>
        <p:spPr>
          <a:xfrm>
            <a:off x="147484" y="1828799"/>
            <a:ext cx="8863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Propuneri de reglemen</a:t>
            </a:r>
            <a:r>
              <a:rPr lang="en-US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r>
              <a:rPr lang="ro-RO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are pentru desfășurarea în condiții optime a activității de judecată (</a:t>
            </a:r>
            <a:r>
              <a:rPr lang="en-US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r>
              <a:rPr lang="ro-RO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n-US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951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841" y="2608620"/>
            <a:ext cx="7938319" cy="237633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1800" dirty="0"/>
              <a:t>	</a:t>
            </a:r>
            <a:r>
              <a:rPr lang="en-US" sz="1800" dirty="0" err="1"/>
              <a:t>În</a:t>
            </a:r>
            <a:r>
              <a:rPr lang="en-US" sz="1800" dirty="0"/>
              <a:t> </a:t>
            </a:r>
            <a:r>
              <a:rPr lang="en-US" sz="1800" dirty="0" err="1"/>
              <a:t>materie</a:t>
            </a:r>
            <a:r>
              <a:rPr lang="en-US" sz="1800" dirty="0"/>
              <a:t> </a:t>
            </a:r>
            <a:r>
              <a:rPr lang="en-US" sz="1800" b="1" dirty="0" err="1"/>
              <a:t>procesual-penală</a:t>
            </a:r>
            <a:endParaRPr lang="en-US" sz="1800" dirty="0"/>
          </a:p>
          <a:p>
            <a:pPr marL="0" indent="0" algn="just">
              <a:buNone/>
            </a:pPr>
            <a:r>
              <a:rPr lang="en-US" sz="1800" dirty="0"/>
              <a:t> </a:t>
            </a:r>
          </a:p>
          <a:p>
            <a:pPr lvl="0" algn="just"/>
            <a:r>
              <a:rPr lang="en-US" sz="1800" dirty="0" err="1"/>
              <a:t>audierea</a:t>
            </a:r>
            <a:r>
              <a:rPr lang="en-US" sz="1800" dirty="0"/>
              <a:t> </a:t>
            </a:r>
            <a:r>
              <a:rPr lang="en-US" sz="1800" dirty="0" err="1"/>
              <a:t>prin</a:t>
            </a:r>
            <a:r>
              <a:rPr lang="en-US" sz="1800" dirty="0"/>
              <a:t> </a:t>
            </a:r>
            <a:r>
              <a:rPr lang="en-US" sz="1800" dirty="0" err="1"/>
              <a:t>videoconferinţă</a:t>
            </a:r>
            <a:r>
              <a:rPr lang="en-US" sz="1800" dirty="0"/>
              <a:t> a </a:t>
            </a:r>
            <a:r>
              <a:rPr lang="en-US" sz="1800" dirty="0" err="1"/>
              <a:t>persoanelor</a:t>
            </a:r>
            <a:r>
              <a:rPr lang="en-US" sz="1800" dirty="0"/>
              <a:t> private </a:t>
            </a:r>
            <a:r>
              <a:rPr lang="en-US" sz="1800" dirty="0" err="1"/>
              <a:t>sau</a:t>
            </a:r>
            <a:r>
              <a:rPr lang="en-US" sz="1800" dirty="0"/>
              <a:t> </a:t>
            </a:r>
            <a:r>
              <a:rPr lang="en-US" sz="1800" dirty="0" err="1"/>
              <a:t>neprivate</a:t>
            </a:r>
            <a:r>
              <a:rPr lang="en-US" sz="1800" dirty="0"/>
              <a:t> de </a:t>
            </a:r>
            <a:r>
              <a:rPr lang="en-US" sz="1800" dirty="0" err="1"/>
              <a:t>libertate</a:t>
            </a:r>
            <a:r>
              <a:rPr lang="ro-RO" sz="1800" dirty="0"/>
              <a:t> (</a:t>
            </a:r>
            <a:r>
              <a:rPr lang="it-IT" sz="1800" dirty="0"/>
              <a:t>cazul persoanelor aflate în stare de libertate, precum și al persoanelor arestate la domiciliu</a:t>
            </a:r>
            <a:r>
              <a:rPr lang="ro-RO" sz="1800"/>
              <a:t>)</a:t>
            </a:r>
            <a:r>
              <a:rPr lang="en-US" sz="1800"/>
              <a:t>;</a:t>
            </a:r>
            <a:endParaRPr lang="en-US" sz="1800" dirty="0"/>
          </a:p>
          <a:p>
            <a:pPr lvl="0" algn="just"/>
            <a:r>
              <a:rPr lang="en-US" sz="1800" dirty="0" err="1"/>
              <a:t>comunicarea</a:t>
            </a:r>
            <a:r>
              <a:rPr lang="en-US" sz="1800" dirty="0"/>
              <a:t> </a:t>
            </a:r>
            <a:r>
              <a:rPr lang="en-US" sz="1800" dirty="0" err="1"/>
              <a:t>actelor</a:t>
            </a:r>
            <a:r>
              <a:rPr lang="en-US" sz="1800" dirty="0"/>
              <a:t> de </a:t>
            </a:r>
            <a:r>
              <a:rPr lang="en-US" sz="1800" dirty="0" err="1"/>
              <a:t>procedură</a:t>
            </a:r>
            <a:r>
              <a:rPr lang="en-US" sz="1800" dirty="0"/>
              <a:t>;</a:t>
            </a:r>
          </a:p>
          <a:p>
            <a:pPr lvl="0" algn="just"/>
            <a:r>
              <a:rPr lang="en-US" sz="1800" dirty="0" err="1"/>
              <a:t>organizarea</a:t>
            </a:r>
            <a:r>
              <a:rPr lang="en-US" sz="1800" dirty="0"/>
              <a:t> </a:t>
            </a:r>
            <a:r>
              <a:rPr lang="en-US" sz="1800" dirty="0" err="1"/>
              <a:t>activităţii</a:t>
            </a:r>
            <a:r>
              <a:rPr lang="en-US" sz="1800" dirty="0"/>
              <a:t> </a:t>
            </a:r>
            <a:r>
              <a:rPr lang="en-US" sz="1800" dirty="0" err="1"/>
              <a:t>instanţelor</a:t>
            </a:r>
            <a:r>
              <a:rPr lang="en-US" sz="1800" dirty="0"/>
              <a:t> </a:t>
            </a:r>
            <a:r>
              <a:rPr lang="en-US" sz="1800" dirty="0" err="1"/>
              <a:t>şi</a:t>
            </a:r>
            <a:r>
              <a:rPr lang="en-US" sz="1800" dirty="0"/>
              <a:t> </a:t>
            </a:r>
            <a:r>
              <a:rPr lang="en-US" sz="1800" dirty="0" err="1"/>
              <a:t>parchetelor</a:t>
            </a:r>
            <a:r>
              <a:rPr lang="en-US" sz="1800" dirty="0"/>
              <a:t> </a:t>
            </a:r>
            <a:r>
              <a:rPr lang="en-US" sz="1800" dirty="0" err="1"/>
              <a:t>în</a:t>
            </a:r>
            <a:r>
              <a:rPr lang="en-US" sz="1800" dirty="0"/>
              <a:t> </a:t>
            </a:r>
            <a:r>
              <a:rPr lang="en-US" sz="1800" dirty="0" err="1"/>
              <a:t>cazul</a:t>
            </a:r>
            <a:r>
              <a:rPr lang="en-US" sz="1800" dirty="0"/>
              <a:t> </a:t>
            </a:r>
            <a:r>
              <a:rPr lang="en-US" sz="1800" dirty="0" err="1"/>
              <a:t>imposibilității</a:t>
            </a:r>
            <a:r>
              <a:rPr lang="en-US" sz="1800" dirty="0"/>
              <a:t> de </a:t>
            </a:r>
            <a:r>
              <a:rPr lang="en-US" sz="1800" dirty="0" err="1"/>
              <a:t>funcționare</a:t>
            </a:r>
            <a:r>
              <a:rPr lang="en-US" sz="1800" dirty="0"/>
              <a:t> a </a:t>
            </a:r>
            <a:r>
              <a:rPr lang="en-US" sz="1800" dirty="0" err="1"/>
              <a:t>acestora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0601FA-9937-4722-B3EA-BE081CD8F4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3" y="-1"/>
            <a:ext cx="1424609" cy="457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3E9CF04-F070-48DD-9BBA-7AFF063863BE}"/>
              </a:ext>
            </a:extLst>
          </p:cNvPr>
          <p:cNvSpPr txBox="1"/>
          <p:nvPr/>
        </p:nvSpPr>
        <p:spPr>
          <a:xfrm>
            <a:off x="147484" y="1828799"/>
            <a:ext cx="8863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Propuneri de reglemen</a:t>
            </a:r>
            <a:r>
              <a:rPr lang="en-US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r>
              <a:rPr lang="ro-RO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are pentru desfășurarea în condiții optime a activității de judecată (</a:t>
            </a:r>
            <a:r>
              <a:rPr lang="en-US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ro-RO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n-US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758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841" y="2615994"/>
            <a:ext cx="7938319" cy="2376334"/>
          </a:xfrm>
        </p:spPr>
        <p:txBody>
          <a:bodyPr>
            <a:normAutofit/>
          </a:bodyPr>
          <a:lstStyle/>
          <a:p>
            <a:pPr lvl="0" algn="just"/>
            <a:r>
              <a:rPr lang="ro-RO" sz="1800"/>
              <a:t>în cursul executării silite, când este posibil, executorii judecătorești procedează la comunicarea actelor de procedură în format electronic, potrivit legii;</a:t>
            </a:r>
            <a:endParaRPr lang="en-US" sz="1800"/>
          </a:p>
          <a:p>
            <a:pPr lvl="0" algn="just"/>
            <a:r>
              <a:rPr lang="ro-RO" sz="1800"/>
              <a:t>activitatea de executare silită se desfășoară cu respectarea regulilor de disciplină sanitară stabilite de autoritățile cu atribuții în domeniu, urmărindu-se cu prioritate asigurarea prevenției și reducerea riscului de îmbolnăvire.</a:t>
            </a:r>
            <a:endParaRPr lang="en-US" sz="1800"/>
          </a:p>
          <a:p>
            <a:pPr marL="0" indent="0">
              <a:buNone/>
            </a:pPr>
            <a:endParaRPr lang="en-US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0601FA-9937-4722-B3EA-BE081CD8F4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3" y="-1"/>
            <a:ext cx="1424609" cy="457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3E9CF04-F070-48DD-9BBA-7AFF063863BE}"/>
              </a:ext>
            </a:extLst>
          </p:cNvPr>
          <p:cNvSpPr txBox="1"/>
          <p:nvPr/>
        </p:nvSpPr>
        <p:spPr>
          <a:xfrm>
            <a:off x="99555" y="1828789"/>
            <a:ext cx="8723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Propuneri de reglementare pentru desfășurarea în condiții optime a activității de executare silită (3)</a:t>
            </a:r>
            <a:endParaRPr lang="en-US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9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683" y="2608620"/>
            <a:ext cx="7938319" cy="2376334"/>
          </a:xfrm>
        </p:spPr>
        <p:txBody>
          <a:bodyPr>
            <a:normAutofit/>
          </a:bodyPr>
          <a:lstStyle/>
          <a:p>
            <a:pPr marL="0" indent="114300" algn="just">
              <a:buNone/>
            </a:pPr>
            <a:r>
              <a:rPr lang="fr-FR" sz="1800" dirty="0" err="1"/>
              <a:t>Proiectul</a:t>
            </a:r>
            <a:r>
              <a:rPr lang="fr-FR" sz="1800" dirty="0"/>
              <a:t> de Lege </a:t>
            </a:r>
            <a:r>
              <a:rPr lang="fr-FR" sz="1800" dirty="0" err="1"/>
              <a:t>conține</a:t>
            </a:r>
            <a:r>
              <a:rPr lang="fr-FR" sz="1800" dirty="0"/>
              <a:t> </a:t>
            </a:r>
            <a:r>
              <a:rPr lang="fr-FR" sz="1800" dirty="0" err="1"/>
              <a:t>și</a:t>
            </a:r>
            <a:r>
              <a:rPr lang="fr-FR" sz="1800" dirty="0"/>
              <a:t> </a:t>
            </a:r>
            <a:r>
              <a:rPr lang="fr-FR" sz="1800" dirty="0" err="1"/>
              <a:t>dispoziții</a:t>
            </a:r>
            <a:r>
              <a:rPr lang="fr-FR" sz="1800" dirty="0"/>
              <a:t> care, </a:t>
            </a:r>
            <a:r>
              <a:rPr lang="fr-FR" sz="1800" dirty="0" err="1"/>
              <a:t>prin</a:t>
            </a:r>
            <a:r>
              <a:rPr lang="fr-FR" sz="1800" dirty="0"/>
              <a:t> </a:t>
            </a:r>
            <a:r>
              <a:rPr lang="fr-FR" sz="1800" dirty="0" err="1"/>
              <a:t>derogare</a:t>
            </a:r>
            <a:r>
              <a:rPr lang="fr-FR" sz="1800" dirty="0"/>
              <a:t> de la </a:t>
            </a:r>
            <a:r>
              <a:rPr lang="fr-FR" sz="1800" dirty="0" err="1"/>
              <a:t>prevederile</a:t>
            </a:r>
            <a:r>
              <a:rPr lang="fr-FR" sz="1800" dirty="0"/>
              <a:t> art. 27 </a:t>
            </a:r>
            <a:r>
              <a:rPr lang="fr-FR" sz="1800" dirty="0" err="1"/>
              <a:t>alin</a:t>
            </a:r>
            <a:r>
              <a:rPr lang="fr-FR" sz="1800" dirty="0"/>
              <a:t>. (3) </a:t>
            </a:r>
            <a:r>
              <a:rPr lang="fr-FR" sz="1800" dirty="0" err="1"/>
              <a:t>din</a:t>
            </a:r>
            <a:r>
              <a:rPr lang="fr-FR" sz="1800" dirty="0"/>
              <a:t> Legea nr. 55/2020 </a:t>
            </a:r>
            <a:r>
              <a:rPr lang="fr-FR" sz="1800" dirty="0" err="1"/>
              <a:t>privind</a:t>
            </a:r>
            <a:r>
              <a:rPr lang="fr-FR" sz="1800" dirty="0"/>
              <a:t> </a:t>
            </a:r>
            <a:r>
              <a:rPr lang="fr-FR" sz="1800" dirty="0" err="1"/>
              <a:t>unele</a:t>
            </a:r>
            <a:r>
              <a:rPr lang="fr-FR" sz="1800" dirty="0"/>
              <a:t> </a:t>
            </a:r>
            <a:r>
              <a:rPr lang="fr-FR" sz="1800" dirty="0" err="1"/>
              <a:t>măsuri</a:t>
            </a:r>
            <a:r>
              <a:rPr lang="fr-FR" sz="1800" dirty="0"/>
              <a:t> </a:t>
            </a:r>
            <a:r>
              <a:rPr lang="fr-FR" sz="1800" dirty="0" err="1"/>
              <a:t>pentru</a:t>
            </a:r>
            <a:r>
              <a:rPr lang="fr-FR" sz="1800" dirty="0"/>
              <a:t> </a:t>
            </a:r>
            <a:r>
              <a:rPr lang="fr-FR" sz="1800" dirty="0" err="1"/>
              <a:t>prevenirea</a:t>
            </a:r>
            <a:r>
              <a:rPr lang="fr-FR" sz="1800" dirty="0"/>
              <a:t> </a:t>
            </a:r>
            <a:r>
              <a:rPr lang="fr-FR" sz="1800" dirty="0" err="1"/>
              <a:t>și</a:t>
            </a:r>
            <a:r>
              <a:rPr lang="fr-FR" sz="1800" dirty="0"/>
              <a:t> </a:t>
            </a:r>
            <a:r>
              <a:rPr lang="fr-FR" sz="1800" dirty="0" err="1"/>
              <a:t>combaterea</a:t>
            </a:r>
            <a:r>
              <a:rPr lang="fr-FR" sz="1800" dirty="0"/>
              <a:t> </a:t>
            </a:r>
            <a:r>
              <a:rPr lang="fr-FR" sz="1800" dirty="0" err="1"/>
              <a:t>efectelor</a:t>
            </a:r>
            <a:r>
              <a:rPr lang="fr-FR" sz="1800" dirty="0"/>
              <a:t> </a:t>
            </a:r>
            <a:r>
              <a:rPr lang="fr-FR" sz="1800" dirty="0" err="1"/>
              <a:t>pandemiei</a:t>
            </a:r>
            <a:r>
              <a:rPr lang="fr-FR" sz="1800" dirty="0"/>
              <a:t> de COVID-19, permit </a:t>
            </a:r>
            <a:r>
              <a:rPr lang="fr-FR" sz="1800" dirty="0" err="1"/>
              <a:t>organizarea</a:t>
            </a:r>
            <a:r>
              <a:rPr lang="fr-FR" sz="1800" dirty="0"/>
              <a:t>, </a:t>
            </a:r>
            <a:r>
              <a:rPr lang="fr-FR" sz="1800" dirty="0" err="1"/>
              <a:t>pe</a:t>
            </a:r>
            <a:r>
              <a:rPr lang="fr-FR" sz="1800" dirty="0"/>
              <a:t> </a:t>
            </a:r>
            <a:r>
              <a:rPr lang="fr-FR" sz="1800" dirty="0" err="1"/>
              <a:t>durata</a:t>
            </a:r>
            <a:r>
              <a:rPr lang="fr-FR" sz="1800" dirty="0"/>
              <a:t> </a:t>
            </a:r>
            <a:r>
              <a:rPr lang="fr-FR" sz="1800" dirty="0" err="1"/>
              <a:t>stării</a:t>
            </a:r>
            <a:r>
              <a:rPr lang="fr-FR" sz="1800" dirty="0"/>
              <a:t> de </a:t>
            </a:r>
            <a:r>
              <a:rPr lang="fr-FR" sz="1800" dirty="0" err="1"/>
              <a:t>alertă</a:t>
            </a:r>
            <a:r>
              <a:rPr lang="fr-FR" sz="1800" dirty="0"/>
              <a:t>, a </a:t>
            </a:r>
            <a:r>
              <a:rPr lang="fr-FR" sz="1800" dirty="0" err="1"/>
              <a:t>concursurilor</a:t>
            </a:r>
            <a:r>
              <a:rPr lang="fr-FR" sz="1800" dirty="0"/>
              <a:t> </a:t>
            </a:r>
            <a:r>
              <a:rPr lang="fr-FR" sz="1800" dirty="0" err="1"/>
              <a:t>pentru</a:t>
            </a:r>
            <a:r>
              <a:rPr lang="fr-FR" sz="1800" dirty="0"/>
              <a:t> </a:t>
            </a:r>
            <a:r>
              <a:rPr lang="fr-FR" sz="1800" dirty="0" err="1"/>
              <a:t>ocuparea</a:t>
            </a:r>
            <a:r>
              <a:rPr lang="fr-FR" sz="1800" dirty="0"/>
              <a:t> </a:t>
            </a:r>
            <a:r>
              <a:rPr lang="fr-FR" sz="1800" dirty="0" err="1"/>
              <a:t>posturilor</a:t>
            </a:r>
            <a:r>
              <a:rPr lang="fr-FR" sz="1800" dirty="0"/>
              <a:t> vacante </a:t>
            </a:r>
            <a:r>
              <a:rPr lang="fr-FR" sz="1800" dirty="0" err="1"/>
              <a:t>din</a:t>
            </a:r>
            <a:r>
              <a:rPr lang="fr-FR" sz="1800" dirty="0"/>
              <a:t> </a:t>
            </a:r>
            <a:r>
              <a:rPr lang="fr-FR" sz="1800" dirty="0" err="1"/>
              <a:t>cadrul</a:t>
            </a:r>
            <a:r>
              <a:rPr lang="fr-FR" sz="1800" dirty="0"/>
              <a:t> mai </a:t>
            </a:r>
            <a:r>
              <a:rPr lang="fr-FR" sz="1800" dirty="0" err="1"/>
              <a:t>multor</a:t>
            </a:r>
            <a:r>
              <a:rPr lang="fr-FR" sz="1800" dirty="0"/>
              <a:t> </a:t>
            </a:r>
            <a:r>
              <a:rPr lang="fr-FR" sz="1800" dirty="0" err="1"/>
              <a:t>instituții</a:t>
            </a:r>
            <a:r>
              <a:rPr lang="fr-FR" sz="1800" dirty="0"/>
              <a:t> </a:t>
            </a:r>
            <a:r>
              <a:rPr lang="fr-FR" sz="1800" dirty="0" err="1"/>
              <a:t>din</a:t>
            </a:r>
            <a:r>
              <a:rPr lang="fr-FR" sz="1800" dirty="0"/>
              <a:t> </a:t>
            </a:r>
            <a:r>
              <a:rPr lang="fr-FR" sz="1800" dirty="0" err="1"/>
              <a:t>sistemul</a:t>
            </a:r>
            <a:r>
              <a:rPr lang="fr-FR" sz="1800" dirty="0"/>
              <a:t> </a:t>
            </a:r>
            <a:r>
              <a:rPr lang="fr-FR" sz="1800" dirty="0" err="1"/>
              <a:t>judiciar</a:t>
            </a:r>
            <a:r>
              <a:rPr lang="fr-FR" sz="1800" dirty="0"/>
              <a:t>.</a:t>
            </a:r>
            <a:endParaRPr lang="en-US" sz="1800" dirty="0"/>
          </a:p>
          <a:p>
            <a:pPr marL="0" indent="0">
              <a:buNone/>
            </a:pPr>
            <a:endParaRPr lang="en-US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0601FA-9937-4722-B3EA-BE081CD8F4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3" y="-1"/>
            <a:ext cx="1424609" cy="457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3E9CF04-F070-48DD-9BBA-7AFF063863BE}"/>
              </a:ext>
            </a:extLst>
          </p:cNvPr>
          <p:cNvSpPr txBox="1"/>
          <p:nvPr/>
        </p:nvSpPr>
        <p:spPr>
          <a:xfrm>
            <a:off x="1979720" y="1831294"/>
            <a:ext cx="495570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dirty="0" err="1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Reglementări</a:t>
            </a:r>
            <a:r>
              <a:rPr lang="en-US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privind</a:t>
            </a:r>
            <a:r>
              <a:rPr lang="en-US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organizarea</a:t>
            </a:r>
            <a:r>
              <a:rPr lang="en-US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concursurilor</a:t>
            </a:r>
            <a:r>
              <a:rPr lang="ro-RO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(4)</a:t>
            </a:r>
            <a:endParaRPr lang="en-US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3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On-screen Show (16:9)</PresentationFormat>
  <Paragraphs>23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2020-09-08T09:17:59Z</dcterms:modified>
</cp:coreProperties>
</file>